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64" r:id="rId4"/>
    <p:sldId id="258" r:id="rId5"/>
    <p:sldId id="259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62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1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126" autoAdjust="0"/>
  </p:normalViewPr>
  <p:slideViewPr>
    <p:cSldViewPr snapToGrid="0">
      <p:cViewPr varScale="1">
        <p:scale>
          <a:sx n="107" d="100"/>
          <a:sy n="107" d="100"/>
        </p:scale>
        <p:origin x="1656" y="102"/>
      </p:cViewPr>
      <p:guideLst>
        <p:guide orient="horz" pos="1584"/>
        <p:guide pos="16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1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8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095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8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3662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8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635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059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52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832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2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03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33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39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C9BAE-8685-4DCB-B830-8FA7E9C4C344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07836D-FFE2-4EB1-A288-3699B134C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microsoft.com/office/2007/relationships/hdphoto" Target="../media/hdphoto5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png"/><Relationship Id="rId7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microsoft.com/office/2007/relationships/hdphoto" Target="../media/hdphoto3.wdp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D4FA-1748-6F5A-D8B0-BB1DA8F45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6404061" cy="1646302"/>
          </a:xfrm>
        </p:spPr>
        <p:txBody>
          <a:bodyPr/>
          <a:lstStyle/>
          <a:p>
            <a:r>
              <a:rPr lang="en-US" dirty="0"/>
              <a:t>Realism in Modeling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5E3E4-CDA5-8BAD-CAC4-ECAE8086B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9627" y="5395002"/>
            <a:ext cx="5826719" cy="1096899"/>
          </a:xfrm>
        </p:spPr>
        <p:txBody>
          <a:bodyPr/>
          <a:lstStyle/>
          <a:p>
            <a:r>
              <a:rPr lang="en-US" dirty="0"/>
              <a:t>October 2024</a:t>
            </a:r>
          </a:p>
        </p:txBody>
      </p:sp>
      <p:pic>
        <p:nvPicPr>
          <p:cNvPr id="5" name="Picture 4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C2E9C788-6997-E5EE-9BD9-5D5AE54626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33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0382" y="989733"/>
            <a:ext cx="3373718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7" name="Picture 6" descr="A wooden plank with metal strips on a wood surface&#10;&#10;Description automatically generated with medium confidence">
            <a:extLst>
              <a:ext uri="{FF2B5EF4-FFF2-40B4-BE49-F238E27FC236}">
                <a16:creationId xmlns:a16="http://schemas.microsoft.com/office/drawing/2014/main" id="{D7DE4794-3C4E-0424-B6BF-5BBD2808CF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746" b="31322"/>
          <a:stretch/>
        </p:blipFill>
        <p:spPr>
          <a:xfrm>
            <a:off x="297957" y="1657350"/>
            <a:ext cx="2161083" cy="812697"/>
          </a:xfrm>
          <a:prstGeom prst="rect">
            <a:avLst/>
          </a:prstGeom>
        </p:spPr>
      </p:pic>
      <p:pic>
        <p:nvPicPr>
          <p:cNvPr id="10" name="Picture 9" descr="A wooden square on a wood surface&#10;&#10;Description automatically generated">
            <a:extLst>
              <a:ext uri="{FF2B5EF4-FFF2-40B4-BE49-F238E27FC236}">
                <a16:creationId xmlns:a16="http://schemas.microsoft.com/office/drawing/2014/main" id="{FA6CAE10-D797-F94B-BBDB-4635F0BD8B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600" b="32258"/>
          <a:stretch/>
        </p:blipFill>
        <p:spPr>
          <a:xfrm>
            <a:off x="297957" y="4672726"/>
            <a:ext cx="2184598" cy="915853"/>
          </a:xfrm>
          <a:prstGeom prst="rect">
            <a:avLst/>
          </a:prstGeom>
        </p:spPr>
      </p:pic>
      <p:pic>
        <p:nvPicPr>
          <p:cNvPr id="12" name="Picture 11" descr="A wood plank on a workbench&#10;&#10;Description automatically generated">
            <a:extLst>
              <a:ext uri="{FF2B5EF4-FFF2-40B4-BE49-F238E27FC236}">
                <a16:creationId xmlns:a16="http://schemas.microsoft.com/office/drawing/2014/main" id="{9670F110-D86B-38AE-4384-EC4825C7F1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15" t="42735" r="4923" b="20844"/>
          <a:stretch/>
        </p:blipFill>
        <p:spPr>
          <a:xfrm rot="10800000">
            <a:off x="297958" y="3113460"/>
            <a:ext cx="2161082" cy="915852"/>
          </a:xfrm>
          <a:prstGeom prst="rect">
            <a:avLst/>
          </a:prstGeom>
        </p:spPr>
      </p:pic>
      <p:pic>
        <p:nvPicPr>
          <p:cNvPr id="13" name="Picture 12" descr="A red piece of wood with holes in the center&#10;&#10;Description automatically generated">
            <a:extLst>
              <a:ext uri="{FF2B5EF4-FFF2-40B4-BE49-F238E27FC236}">
                <a16:creationId xmlns:a16="http://schemas.microsoft.com/office/drawing/2014/main" id="{552560B2-BC25-8D09-7E2B-E5D194F8C2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994" b="38475"/>
          <a:stretch/>
        </p:blipFill>
        <p:spPr>
          <a:xfrm>
            <a:off x="3229250" y="1640645"/>
            <a:ext cx="2553097" cy="940708"/>
          </a:xfrm>
          <a:prstGeom prst="rect">
            <a:avLst/>
          </a:prstGeom>
        </p:spPr>
      </p:pic>
      <p:pic>
        <p:nvPicPr>
          <p:cNvPr id="14" name="Picture 13" descr="A close up of a wood plank&#10;&#10;Description automatically generated">
            <a:extLst>
              <a:ext uri="{FF2B5EF4-FFF2-40B4-BE49-F238E27FC236}">
                <a16:creationId xmlns:a16="http://schemas.microsoft.com/office/drawing/2014/main" id="{7EC55209-81D1-34B6-A0BF-2FA8794C86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015" b="17102"/>
          <a:stretch/>
        </p:blipFill>
        <p:spPr>
          <a:xfrm rot="10800000">
            <a:off x="3229249" y="3133265"/>
            <a:ext cx="2553097" cy="8453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3E24C9-07BD-54F8-C3B2-80AAD34E7553}"/>
              </a:ext>
            </a:extLst>
          </p:cNvPr>
          <p:cNvSpPr txBox="1"/>
          <p:nvPr/>
        </p:nvSpPr>
        <p:spPr>
          <a:xfrm>
            <a:off x="665129" y="1288018"/>
            <a:ext cx="1325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Plain Wood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582D5F-78C7-351B-7DED-BF155DB30C13}"/>
              </a:ext>
            </a:extLst>
          </p:cNvPr>
          <p:cNvSpPr txBox="1"/>
          <p:nvPr/>
        </p:nvSpPr>
        <p:spPr>
          <a:xfrm>
            <a:off x="314380" y="2744127"/>
            <a:ext cx="2202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Gray &amp; Brown Wash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8B0CD-49A3-F4CB-6500-72515A6DCFB1}"/>
              </a:ext>
            </a:extLst>
          </p:cNvPr>
          <p:cNvSpPr txBox="1"/>
          <p:nvPr/>
        </p:nvSpPr>
        <p:spPr>
          <a:xfrm>
            <a:off x="665129" y="4302047"/>
            <a:ext cx="128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Burnt Cork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78EC34-8727-F795-4998-B8F72AF84189}"/>
              </a:ext>
            </a:extLst>
          </p:cNvPr>
          <p:cNvSpPr txBox="1"/>
          <p:nvPr/>
        </p:nvSpPr>
        <p:spPr>
          <a:xfrm>
            <a:off x="3843276" y="1296196"/>
            <a:ext cx="1302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Worn Paint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BDE27-36E6-2D99-736A-060E5F8754CB}"/>
              </a:ext>
            </a:extLst>
          </p:cNvPr>
          <p:cNvSpPr txBox="1"/>
          <p:nvPr/>
        </p:nvSpPr>
        <p:spPr>
          <a:xfrm>
            <a:off x="3552651" y="2775504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Multi-layer paint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C89E39-AF81-9107-5B9D-99CBBC54D3A7}"/>
              </a:ext>
            </a:extLst>
          </p:cNvPr>
          <p:cNvSpPr txBox="1"/>
          <p:nvPr/>
        </p:nvSpPr>
        <p:spPr>
          <a:xfrm>
            <a:off x="3347145" y="4362051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Black-wash edges</a:t>
            </a:r>
          </a:p>
        </p:txBody>
      </p:sp>
      <p:pic>
        <p:nvPicPr>
          <p:cNvPr id="18" name="Picture 17" descr="A piece of wood with a square piece of wood&#10;&#10;Description automatically generated">
            <a:extLst>
              <a:ext uri="{FF2B5EF4-FFF2-40B4-BE49-F238E27FC236}">
                <a16:creationId xmlns:a16="http://schemas.microsoft.com/office/drawing/2014/main" id="{FB15714E-E4EC-2268-5A01-C13201BB7E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81" t="35337" r="13832" b="27737"/>
          <a:stretch/>
        </p:blipFill>
        <p:spPr>
          <a:xfrm>
            <a:off x="3229250" y="4719815"/>
            <a:ext cx="2553098" cy="8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5252" y="1922596"/>
            <a:ext cx="2710476" cy="8951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Dirt, scrapes, rubs, wear, rust, dust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18" name="Picture 17" descr="A model of a boat&#10;&#10;Description automatically generated">
            <a:extLst>
              <a:ext uri="{FF2B5EF4-FFF2-40B4-BE49-F238E27FC236}">
                <a16:creationId xmlns:a16="http://schemas.microsoft.com/office/drawing/2014/main" id="{126671F7-7A5C-1720-CB9E-82396DE6E3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91" b="37514"/>
          <a:stretch/>
        </p:blipFill>
        <p:spPr>
          <a:xfrm>
            <a:off x="4809979" y="2911609"/>
            <a:ext cx="4114510" cy="3276336"/>
          </a:xfrm>
          <a:prstGeom prst="rect">
            <a:avLst/>
          </a:prstGeom>
        </p:spPr>
      </p:pic>
      <p:pic>
        <p:nvPicPr>
          <p:cNvPr id="22" name="Picture 21" descr="A rectangular object on the ceiling&#10;&#10;Description automatically generated">
            <a:extLst>
              <a:ext uri="{FF2B5EF4-FFF2-40B4-BE49-F238E27FC236}">
                <a16:creationId xmlns:a16="http://schemas.microsoft.com/office/drawing/2014/main" id="{1668E106-569B-2CE3-0C38-9E497BBB10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016" t="22235" r="11117" b="8997"/>
          <a:stretch/>
        </p:blipFill>
        <p:spPr>
          <a:xfrm rot="10800000">
            <a:off x="1828543" y="3846118"/>
            <a:ext cx="2824736" cy="2514601"/>
          </a:xfrm>
          <a:prstGeom prst="rect">
            <a:avLst/>
          </a:prstGeom>
        </p:spPr>
      </p:pic>
      <p:pic>
        <p:nvPicPr>
          <p:cNvPr id="5" name="Picture 4" descr="A model of a boat&#10;&#10;Description automatically generated">
            <a:extLst>
              <a:ext uri="{FF2B5EF4-FFF2-40B4-BE49-F238E27FC236}">
                <a16:creationId xmlns:a16="http://schemas.microsoft.com/office/drawing/2014/main" id="{E5903BEA-A3C2-FE9C-4F53-989B68B89CF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1713" r="58330" b="32081"/>
          <a:stretch/>
        </p:blipFill>
        <p:spPr>
          <a:xfrm rot="5400000">
            <a:off x="2621140" y="379545"/>
            <a:ext cx="3155017" cy="3086101"/>
          </a:xfrm>
          <a:prstGeom prst="rect">
            <a:avLst/>
          </a:prstGeom>
        </p:spPr>
      </p:pic>
      <p:pic>
        <p:nvPicPr>
          <p:cNvPr id="20" name="Picture 19" descr="A model of a house&#10;&#10;Description automatically generated">
            <a:extLst>
              <a:ext uri="{FF2B5EF4-FFF2-40B4-BE49-F238E27FC236}">
                <a16:creationId xmlns:a16="http://schemas.microsoft.com/office/drawing/2014/main" id="{1D203B56-1FCF-8A53-6CC0-B5DAE881B79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37" t="35442" r="22929" b="26269"/>
          <a:stretch/>
        </p:blipFill>
        <p:spPr>
          <a:xfrm rot="5400000">
            <a:off x="-624089" y="1537387"/>
            <a:ext cx="3558192" cy="21050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A0FB83E-5255-EB9F-566E-0851CC5C49EE}"/>
              </a:ext>
            </a:extLst>
          </p:cNvPr>
          <p:cNvSpPr/>
          <p:nvPr/>
        </p:nvSpPr>
        <p:spPr>
          <a:xfrm>
            <a:off x="790635" y="2116071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84A9CF-09FB-DF55-405E-93001C85AC01}"/>
              </a:ext>
            </a:extLst>
          </p:cNvPr>
          <p:cNvSpPr/>
          <p:nvPr/>
        </p:nvSpPr>
        <p:spPr>
          <a:xfrm>
            <a:off x="215039" y="3547112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54600E-DADC-1BC3-9D6C-6F508B9BABC4}"/>
              </a:ext>
            </a:extLst>
          </p:cNvPr>
          <p:cNvSpPr/>
          <p:nvPr/>
        </p:nvSpPr>
        <p:spPr>
          <a:xfrm>
            <a:off x="3444651" y="1432165"/>
            <a:ext cx="1045163" cy="790374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B891EDF-C932-AB6B-037B-359B986E97B5}"/>
              </a:ext>
            </a:extLst>
          </p:cNvPr>
          <p:cNvSpPr/>
          <p:nvPr/>
        </p:nvSpPr>
        <p:spPr>
          <a:xfrm>
            <a:off x="6996403" y="4662358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7ED8DDD-D6CC-B56E-4661-CD72D59A033A}"/>
              </a:ext>
            </a:extLst>
          </p:cNvPr>
          <p:cNvSpPr/>
          <p:nvPr/>
        </p:nvSpPr>
        <p:spPr>
          <a:xfrm>
            <a:off x="4786471" y="4142913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FB8F513-E3DE-A9E1-C6B2-7759D70D624D}"/>
              </a:ext>
            </a:extLst>
          </p:cNvPr>
          <p:cNvSpPr/>
          <p:nvPr/>
        </p:nvSpPr>
        <p:spPr>
          <a:xfrm>
            <a:off x="2250200" y="4150831"/>
            <a:ext cx="807326" cy="38307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900CD78-BAD5-6882-44AB-21F30B560F8D}"/>
              </a:ext>
            </a:extLst>
          </p:cNvPr>
          <p:cNvSpPr/>
          <p:nvPr/>
        </p:nvSpPr>
        <p:spPr>
          <a:xfrm>
            <a:off x="7747948" y="3890464"/>
            <a:ext cx="1176541" cy="59740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0FC7934-A1C8-A6E5-EF09-8FFEEE9BB4A2}"/>
              </a:ext>
            </a:extLst>
          </p:cNvPr>
          <p:cNvSpPr/>
          <p:nvPr/>
        </p:nvSpPr>
        <p:spPr>
          <a:xfrm>
            <a:off x="6441733" y="5719750"/>
            <a:ext cx="1176541" cy="597409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DCCCC93-DEC8-511C-8FC1-30260866163F}"/>
              </a:ext>
            </a:extLst>
          </p:cNvPr>
          <p:cNvSpPr/>
          <p:nvPr/>
        </p:nvSpPr>
        <p:spPr>
          <a:xfrm>
            <a:off x="3240910" y="5059055"/>
            <a:ext cx="555830" cy="95940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C9AE4D6-4A65-D0E9-93A0-9767F4644C48}"/>
              </a:ext>
            </a:extLst>
          </p:cNvPr>
          <p:cNvSpPr/>
          <p:nvPr/>
        </p:nvSpPr>
        <p:spPr>
          <a:xfrm>
            <a:off x="3644387" y="4867520"/>
            <a:ext cx="807326" cy="383070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73CF2E4-889D-5192-6083-CC7B7DB74D17}"/>
              </a:ext>
            </a:extLst>
          </p:cNvPr>
          <p:cNvSpPr/>
          <p:nvPr/>
        </p:nvSpPr>
        <p:spPr>
          <a:xfrm>
            <a:off x="4621192" y="1229588"/>
            <a:ext cx="609519" cy="1185187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C4396BC-198A-CD23-53DE-A5B291461F18}"/>
              </a:ext>
            </a:extLst>
          </p:cNvPr>
          <p:cNvSpPr/>
          <p:nvPr/>
        </p:nvSpPr>
        <p:spPr>
          <a:xfrm>
            <a:off x="3682488" y="604699"/>
            <a:ext cx="807326" cy="485202"/>
          </a:xfrm>
          <a:prstGeom prst="ellipse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685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3611338"/>
            <a:ext cx="6347714" cy="142418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Combine pieces, add dirty cable and…………..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5" name="Picture 4" descr="A small metal object on a white surface&#10;&#10;Description automatically generated">
            <a:extLst>
              <a:ext uri="{FF2B5EF4-FFF2-40B4-BE49-F238E27FC236}">
                <a16:creationId xmlns:a16="http://schemas.microsoft.com/office/drawing/2014/main" id="{86065B9E-C1AD-2043-3F3B-64ACD8F14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08" t="35438" r="24817" b="37596"/>
          <a:stretch/>
        </p:blipFill>
        <p:spPr>
          <a:xfrm>
            <a:off x="4675150" y="3429000"/>
            <a:ext cx="4294767" cy="2280580"/>
          </a:xfrm>
          <a:prstGeom prst="rect">
            <a:avLst/>
          </a:prstGeom>
        </p:spPr>
      </p:pic>
      <p:pic>
        <p:nvPicPr>
          <p:cNvPr id="6" name="Picture 5" descr="A small metal object with a chain&#10;&#10;Description automatically generated">
            <a:extLst>
              <a:ext uri="{FF2B5EF4-FFF2-40B4-BE49-F238E27FC236}">
                <a16:creationId xmlns:a16="http://schemas.microsoft.com/office/drawing/2014/main" id="{7A8410F9-F885-D9AC-5EE6-B9E5ABB5E02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9674" t="23873" r="2456" b="43174"/>
          <a:stretch/>
        </p:blipFill>
        <p:spPr>
          <a:xfrm>
            <a:off x="174083" y="4396295"/>
            <a:ext cx="4833434" cy="2383675"/>
          </a:xfrm>
          <a:prstGeom prst="rect">
            <a:avLst/>
          </a:prstGeom>
        </p:spPr>
      </p:pic>
      <p:pic>
        <p:nvPicPr>
          <p:cNvPr id="19" name="Picture 18" descr="A small metal object on a wood surface&#10;&#10;Description automatically generated">
            <a:extLst>
              <a:ext uri="{FF2B5EF4-FFF2-40B4-BE49-F238E27FC236}">
                <a16:creationId xmlns:a16="http://schemas.microsoft.com/office/drawing/2014/main" id="{B3886C8D-8B8D-5411-A586-1331F5A4196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857" y="1105882"/>
            <a:ext cx="5495134" cy="250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96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Supplies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1154750"/>
            <a:ext cx="4218433" cy="5593522"/>
          </a:xfrm>
        </p:spPr>
        <p:txBody>
          <a:bodyPr>
            <a:normAutofit/>
          </a:bodyPr>
          <a:lstStyle/>
          <a:p>
            <a:r>
              <a:rPr lang="en-US" dirty="0"/>
              <a:t>Materials</a:t>
            </a:r>
          </a:p>
          <a:p>
            <a:pPr lvl="1"/>
            <a:r>
              <a:rPr lang="en-US" dirty="0"/>
              <a:t>Powder – dust, dirt, smudges, emphasis</a:t>
            </a:r>
          </a:p>
          <a:p>
            <a:pPr lvl="1"/>
            <a:r>
              <a:rPr lang="en-US" dirty="0"/>
              <a:t>Paint – color variations, age marks, dent &amp; crevice highlights</a:t>
            </a:r>
          </a:p>
          <a:p>
            <a:pPr lvl="1"/>
            <a:r>
              <a:rPr lang="en-US" dirty="0"/>
              <a:t>Rubber cement – rust patches, stippling</a:t>
            </a:r>
          </a:p>
          <a:p>
            <a:pPr lvl="1"/>
            <a:r>
              <a:rPr lang="en-US" dirty="0"/>
              <a:t>Abrasives – thinning paint, scratches, wear patches</a:t>
            </a:r>
          </a:p>
          <a:p>
            <a:pPr lvl="1"/>
            <a:r>
              <a:rPr lang="en-US" dirty="0"/>
              <a:t>Thinners – color variations, plastic stippling/melting</a:t>
            </a:r>
          </a:p>
          <a:p>
            <a:pPr lvl="1"/>
            <a:r>
              <a:rPr lang="en-US" dirty="0"/>
              <a:t>Tin Foil – crumpled, torn/metal</a:t>
            </a:r>
          </a:p>
          <a:p>
            <a:pPr lvl="1"/>
            <a:r>
              <a:rPr lang="en-US" dirty="0"/>
              <a:t>Weathering solutions – commercial specialty products</a:t>
            </a:r>
          </a:p>
          <a:p>
            <a:pPr lvl="1"/>
            <a:r>
              <a:rPr lang="en-US" dirty="0"/>
              <a:t>Vendors: local hobby shops, </a:t>
            </a:r>
            <a:r>
              <a:rPr lang="en-US" dirty="0" err="1"/>
              <a:t>MicroMark</a:t>
            </a:r>
            <a:r>
              <a:rPr lang="en-US" dirty="0"/>
              <a:t>, Model Expo, Michaels, JoAnne Fabrics, </a:t>
            </a:r>
            <a:r>
              <a:rPr lang="en-US" dirty="0" err="1"/>
              <a:t>Hobbylinc</a:t>
            </a:r>
            <a:r>
              <a:rPr lang="en-US" dirty="0"/>
              <a:t>, …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6DB848-A702-6206-A3EB-C939D1BC12C5}"/>
              </a:ext>
            </a:extLst>
          </p:cNvPr>
          <p:cNvSpPr txBox="1">
            <a:spLocks/>
          </p:cNvSpPr>
          <p:nvPr/>
        </p:nvSpPr>
        <p:spPr>
          <a:xfrm>
            <a:off x="4436535" y="1154750"/>
            <a:ext cx="3880105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Tools</a:t>
            </a:r>
          </a:p>
          <a:p>
            <a:pPr lvl="1"/>
            <a:r>
              <a:rPr lang="en-US" dirty="0"/>
              <a:t>Sandpaper</a:t>
            </a:r>
          </a:p>
          <a:p>
            <a:pPr lvl="1"/>
            <a:r>
              <a:rPr lang="en-US" dirty="0"/>
              <a:t>Scrapers: knives, </a:t>
            </a:r>
          </a:p>
          <a:p>
            <a:pPr lvl="1"/>
            <a:r>
              <a:rPr lang="en-US" dirty="0"/>
              <a:t>Applicators – disposable brushes, steel wool, sponge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Distressers</a:t>
            </a:r>
            <a:r>
              <a:rPr lang="en-US" dirty="0"/>
              <a:t>”: small flat or rounded head tools, hammers</a:t>
            </a:r>
          </a:p>
          <a:p>
            <a:pPr lvl="1"/>
            <a:r>
              <a:rPr lang="en-US" dirty="0"/>
              <a:t>Rotary tool  - with brushes and cutters</a:t>
            </a:r>
          </a:p>
          <a:p>
            <a:pPr lvl="1"/>
            <a:r>
              <a:rPr lang="en-US" dirty="0"/>
              <a:t>Heating tools – blower, irons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182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All Stop.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56D985-AF48-C13D-2FB5-5D5E7B256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132" y="1123423"/>
            <a:ext cx="6347714" cy="3880773"/>
          </a:xfrm>
        </p:spPr>
        <p:txBody>
          <a:bodyPr/>
          <a:lstStyle/>
          <a:p>
            <a:r>
              <a:rPr lang="en-US" dirty="0"/>
              <a:t>Usually, weathering consists of mimicking rubs or dirt…some sail wear and rope aging</a:t>
            </a:r>
          </a:p>
          <a:p>
            <a:r>
              <a:rPr lang="en-US" dirty="0"/>
              <a:t>It should be consistent with known examples to maintain authenticity</a:t>
            </a:r>
          </a:p>
          <a:p>
            <a:r>
              <a:rPr lang="en-US" dirty="0"/>
              <a:t>Common tools and materials are fine </a:t>
            </a:r>
          </a:p>
          <a:p>
            <a:r>
              <a:rPr lang="en-US" dirty="0"/>
              <a:t>Not always necessary, but can lend character to a model</a:t>
            </a: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E60242-E880-A6D2-FEA9-D2BEE6B80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1" t="24151" r="40308" b="39622"/>
          <a:stretch/>
        </p:blipFill>
        <p:spPr bwMode="auto">
          <a:xfrm>
            <a:off x="4626321" y="3809138"/>
            <a:ext cx="3232087" cy="239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18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92" y="122757"/>
            <a:ext cx="1579029" cy="1909465"/>
          </a:xfrm>
          <a:prstGeom prst="rect">
            <a:avLst/>
          </a:prstGeom>
        </p:spPr>
      </p:pic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DC7006A2-6758-B049-1A46-AAA307DC7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49" y="1217615"/>
            <a:ext cx="6347714" cy="388077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This talk is a small bite out of the expansive world of “Weathering”</a:t>
            </a:r>
          </a:p>
          <a:p>
            <a:pPr marL="0" indent="0">
              <a:buNone/>
            </a:pPr>
            <a:r>
              <a:rPr lang="en-US" dirty="0"/>
              <a:t>What constitutes “weathering” in modeling</a:t>
            </a:r>
          </a:p>
          <a:p>
            <a:pPr marL="0" indent="0">
              <a:buNone/>
            </a:pPr>
            <a:r>
              <a:rPr lang="en-US" dirty="0"/>
              <a:t>Different examples of weathering given material and targets use</a:t>
            </a:r>
          </a:p>
          <a:p>
            <a:pPr marL="0" indent="0">
              <a:buNone/>
            </a:pPr>
            <a:r>
              <a:rPr lang="en-US" dirty="0"/>
              <a:t>Planning </a:t>
            </a:r>
          </a:p>
          <a:p>
            <a:pPr marL="0" indent="0">
              <a:buNone/>
            </a:pPr>
            <a:r>
              <a:rPr lang="en-US" dirty="0"/>
              <a:t>Practical applications</a:t>
            </a:r>
          </a:p>
          <a:p>
            <a:pPr marL="0" indent="0">
              <a:buNone/>
            </a:pPr>
            <a:r>
              <a:rPr lang="en-US" dirty="0"/>
              <a:t>Tools and materials</a:t>
            </a:r>
          </a:p>
        </p:txBody>
      </p:sp>
    </p:spTree>
    <p:extLst>
      <p:ext uri="{BB962C8B-B14F-4D97-AF65-F5344CB8AC3E}">
        <p14:creationId xmlns:p14="http://schemas.microsoft.com/office/powerpoint/2010/main" val="161612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Time, as a Creator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5" name="Picture 2" descr="Retired Farm Hand: 1940 Chevrolet Pickup | Barn Finds">
            <a:extLst>
              <a:ext uri="{FF2B5EF4-FFF2-40B4-BE49-F238E27FC236}">
                <a16:creationId xmlns:a16="http://schemas.microsoft.com/office/drawing/2014/main" id="{EBFA56CD-F745-B31F-B5D3-9031A5BB17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9051" y="2875823"/>
            <a:ext cx="7025878" cy="321183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22865E0-8A39-DB23-EF02-F4940289E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269" y="1058439"/>
            <a:ext cx="6347714" cy="12161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Time, use and the elements create a new appearance and reality of “things”</a:t>
            </a:r>
          </a:p>
          <a:p>
            <a:r>
              <a:rPr lang="en-US" dirty="0"/>
              <a:t>Vessels are significantly impacted by the elements, their users, and their usage………….more and more over 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78242-75A1-4D89-8C8A-12FAAC6ADACB}"/>
              </a:ext>
            </a:extLst>
          </p:cNvPr>
          <p:cNvSpPr txBox="1"/>
          <p:nvPr/>
        </p:nvSpPr>
        <p:spPr>
          <a:xfrm>
            <a:off x="252770" y="4481738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7F1FD-02DB-1E3E-1059-04F05CE616FE}"/>
              </a:ext>
            </a:extLst>
          </p:cNvPr>
          <p:cNvSpPr txBox="1"/>
          <p:nvPr/>
        </p:nvSpPr>
        <p:spPr>
          <a:xfrm>
            <a:off x="1088293" y="2518144"/>
            <a:ext cx="364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ACCUMULATE DUST/DIRT/GREASE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6AD58-40E8-1A8D-82BD-C0089B53C4B9}"/>
              </a:ext>
            </a:extLst>
          </p:cNvPr>
          <p:cNvSpPr txBox="1"/>
          <p:nvPr/>
        </p:nvSpPr>
        <p:spPr>
          <a:xfrm>
            <a:off x="8159940" y="4297072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2A960-5961-4832-CBA4-843F87695A58}"/>
              </a:ext>
            </a:extLst>
          </p:cNvPr>
          <p:cNvSpPr txBox="1"/>
          <p:nvPr/>
        </p:nvSpPr>
        <p:spPr>
          <a:xfrm>
            <a:off x="4754880" y="6108124"/>
            <a:ext cx="2063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LOSE PAINT/SHINE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382642-84C8-BFAF-66E1-0A6456DB3350}"/>
              </a:ext>
            </a:extLst>
          </p:cNvPr>
          <p:cNvSpPr txBox="1"/>
          <p:nvPr/>
        </p:nvSpPr>
        <p:spPr>
          <a:xfrm>
            <a:off x="1849722" y="6087653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BREAK/ROT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2F73D-13E8-67C3-A3A1-3CBA426440BD}"/>
              </a:ext>
            </a:extLst>
          </p:cNvPr>
          <p:cNvSpPr txBox="1"/>
          <p:nvPr/>
        </p:nvSpPr>
        <p:spPr>
          <a:xfrm>
            <a:off x="4975011" y="2506491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WEAR/SCRATCH/ROUND</a:t>
            </a:r>
          </a:p>
        </p:txBody>
      </p:sp>
    </p:spTree>
    <p:extLst>
      <p:ext uri="{BB962C8B-B14F-4D97-AF65-F5344CB8AC3E}">
        <p14:creationId xmlns:p14="http://schemas.microsoft.com/office/powerpoint/2010/main" val="2203634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Differences in Aging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505" y="1032762"/>
            <a:ext cx="6347714" cy="3880773"/>
          </a:xfrm>
        </p:spPr>
        <p:txBody>
          <a:bodyPr/>
          <a:lstStyle/>
          <a:p>
            <a:r>
              <a:rPr lang="en-US" dirty="0"/>
              <a:t>Some materials change appearance significantly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Some items of appear differently due to material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22CEA44-30C0-69DD-5645-3F0E7410F696}"/>
              </a:ext>
            </a:extLst>
          </p:cNvPr>
          <p:cNvGrpSpPr/>
          <p:nvPr/>
        </p:nvGrpSpPr>
        <p:grpSpPr>
          <a:xfrm>
            <a:off x="3502588" y="4465923"/>
            <a:ext cx="2999350" cy="1437960"/>
            <a:chOff x="6093607" y="4636701"/>
            <a:chExt cx="2999350" cy="1437960"/>
          </a:xfrm>
        </p:grpSpPr>
        <p:pic>
          <p:nvPicPr>
            <p:cNvPr id="1028" name="Picture 4" descr="Parts Of A Ship In Port Stock Photo - Download Image Now - Aging ...">
              <a:extLst>
                <a:ext uri="{FF2B5EF4-FFF2-40B4-BE49-F238E27FC236}">
                  <a16:creationId xmlns:a16="http://schemas.microsoft.com/office/drawing/2014/main" id="{7E8B32DC-EE28-3BD0-FFFC-43978CE098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619733" y="4636701"/>
              <a:ext cx="1473224" cy="143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Rusty anchor chain - Stock Image - C029/1253 - Science Photo Library">
              <a:extLst>
                <a:ext uri="{FF2B5EF4-FFF2-40B4-BE49-F238E27FC236}">
                  <a16:creationId xmlns:a16="http://schemas.microsoft.com/office/drawing/2014/main" id="{1617B962-48BD-FBB0-2DCB-36AB38A132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607" y="4636701"/>
              <a:ext cx="1473224" cy="143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5D250AC-B4F4-69BD-1BEE-BE34DA60DA49}"/>
              </a:ext>
            </a:extLst>
          </p:cNvPr>
          <p:cNvGrpSpPr/>
          <p:nvPr/>
        </p:nvGrpSpPr>
        <p:grpSpPr>
          <a:xfrm>
            <a:off x="3476137" y="1677816"/>
            <a:ext cx="2999350" cy="1437960"/>
            <a:chOff x="6093607" y="3095136"/>
            <a:chExt cx="2999350" cy="1437960"/>
          </a:xfrm>
        </p:grpSpPr>
        <p:pic>
          <p:nvPicPr>
            <p:cNvPr id="6" name="Picture 6" descr="Premium Photo | The texture of an aged copper plate Worn metal background">
              <a:extLst>
                <a:ext uri="{FF2B5EF4-FFF2-40B4-BE49-F238E27FC236}">
                  <a16:creationId xmlns:a16="http://schemas.microsoft.com/office/drawing/2014/main" id="{12AEA599-1A78-A4BD-AA13-12A7EA0BC3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9733" y="3095136"/>
              <a:ext cx="1473224" cy="143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Crumpled copper aluminium foil background">
              <a:extLst>
                <a:ext uri="{FF2B5EF4-FFF2-40B4-BE49-F238E27FC236}">
                  <a16:creationId xmlns:a16="http://schemas.microsoft.com/office/drawing/2014/main" id="{BD06580D-4B7F-7047-4E6A-A54608E29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607" y="3095136"/>
              <a:ext cx="1473224" cy="1437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2E90CA43-02F8-B41B-3B42-2CEE17B2AEA4}"/>
                </a:ext>
              </a:extLst>
            </p:cNvPr>
            <p:cNvSpPr/>
            <p:nvPr/>
          </p:nvSpPr>
          <p:spPr>
            <a:xfrm>
              <a:off x="7311123" y="3429000"/>
              <a:ext cx="617220" cy="857250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716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Use of Real-life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6" y="1154750"/>
            <a:ext cx="7034786" cy="3880773"/>
          </a:xfrm>
        </p:spPr>
        <p:txBody>
          <a:bodyPr/>
          <a:lstStyle/>
          <a:p>
            <a:r>
              <a:rPr lang="en-US" dirty="0"/>
              <a:t>Since not all vessels age the same way, find examples of similar vessels to identify location and type of weathering</a:t>
            </a:r>
          </a:p>
          <a:p>
            <a:r>
              <a:rPr lang="en-US" dirty="0"/>
              <a:t>Expect things like:</a:t>
            </a:r>
          </a:p>
          <a:p>
            <a:pPr lvl="1"/>
            <a:r>
              <a:rPr lang="en-US" dirty="0"/>
              <a:t>Dirt in corners, around loose items on decks or running down walls</a:t>
            </a:r>
          </a:p>
          <a:p>
            <a:pPr lvl="1"/>
            <a:r>
              <a:rPr lang="en-US" dirty="0"/>
              <a:t>Oxidized paint: color lightens &amp; shine dims</a:t>
            </a:r>
          </a:p>
          <a:p>
            <a:pPr lvl="1"/>
            <a:r>
              <a:rPr lang="en-US" dirty="0"/>
              <a:t>Rust around edges and places that water consistently runs</a:t>
            </a:r>
          </a:p>
          <a:p>
            <a:pPr lvl="1"/>
            <a:r>
              <a:rPr lang="en-US" dirty="0"/>
              <a:t>Oil/grease stains near machinery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1034" name="Picture 10" descr="Historic Ship Could Soon Become World's Largest Artificial Reef | The ...">
            <a:extLst>
              <a:ext uri="{FF2B5EF4-FFF2-40B4-BE49-F238E27FC236}">
                <a16:creationId xmlns:a16="http://schemas.microsoft.com/office/drawing/2014/main" id="{C7059E2F-166A-0780-9585-4FAE852CA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9160" y="3547872"/>
            <a:ext cx="4334256" cy="320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E13C24-0FD0-C95C-5763-4E5B29B4C8B3}"/>
              </a:ext>
            </a:extLst>
          </p:cNvPr>
          <p:cNvSpPr txBox="1"/>
          <p:nvPr/>
        </p:nvSpPr>
        <p:spPr>
          <a:xfrm>
            <a:off x="353566" y="4795309"/>
            <a:ext cx="43342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This ship shows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Paint fading to different colors on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hull</a:t>
            </a:r>
            <a:endParaRPr lang="en-US" sz="14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Flaking paint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Surface rust across the upper hull; significant rust below scuppers, rails and other breaks in the bulwarks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Rust appears black on the lower hull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2">
                    <a:lumMod val="75000"/>
                  </a:schemeClr>
                </a:solidFill>
              </a:rPr>
              <a:t>Light coating of gray dirt also present</a:t>
            </a:r>
          </a:p>
        </p:txBody>
      </p:sp>
    </p:spTree>
    <p:extLst>
      <p:ext uri="{BB962C8B-B14F-4D97-AF65-F5344CB8AC3E}">
        <p14:creationId xmlns:p14="http://schemas.microsoft.com/office/powerpoint/2010/main" val="3711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1154750"/>
            <a:ext cx="4435603" cy="388077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Plan what age/state (showcase, new-built, battle-tested, past-its-prime, etc.) the model represents</a:t>
            </a:r>
          </a:p>
          <a:p>
            <a:r>
              <a:rPr lang="en-US" dirty="0"/>
              <a:t>Where does the appropriate aging appear? Don’t overlook usage wear</a:t>
            </a:r>
          </a:p>
          <a:p>
            <a:r>
              <a:rPr lang="en-US" dirty="0"/>
              <a:t>The crispness of detail will fade with age</a:t>
            </a:r>
          </a:p>
          <a:p>
            <a:r>
              <a:rPr lang="en-US" dirty="0"/>
              <a:t>Avoid getting carried away. Retain focus</a:t>
            </a:r>
          </a:p>
          <a:p>
            <a:pPr lvl="1"/>
            <a:r>
              <a:rPr lang="en-US" dirty="0"/>
              <a:t>Tinting, rubbing, fading a small area can tend to carry into a broader application, ruining the effect and causing rework</a:t>
            </a:r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1032" name="Picture 8" descr="Golden Age ship , Nicolò Zubbini | Golden age, Ship, Age">
            <a:extLst>
              <a:ext uri="{FF2B5EF4-FFF2-40B4-BE49-F238E27FC236}">
                <a16:creationId xmlns:a16="http://schemas.microsoft.com/office/drawing/2014/main" id="{D9B24496-38CD-F6F2-066B-62EA554C30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0627" y="2679599"/>
            <a:ext cx="4033370" cy="388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A0744D-3913-A82D-4D50-75ACD97BC255}"/>
              </a:ext>
            </a:extLst>
          </p:cNvPr>
          <p:cNvSpPr txBox="1"/>
          <p:nvPr/>
        </p:nvSpPr>
        <p:spPr>
          <a:xfrm>
            <a:off x="1737360" y="5657850"/>
            <a:ext cx="320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Was this intended to look like a ship past its prime?</a:t>
            </a:r>
          </a:p>
        </p:txBody>
      </p:sp>
    </p:spTree>
    <p:extLst>
      <p:ext uri="{BB962C8B-B14F-4D97-AF65-F5344CB8AC3E}">
        <p14:creationId xmlns:p14="http://schemas.microsoft.com/office/powerpoint/2010/main" val="175729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6" y="1154750"/>
            <a:ext cx="5189983" cy="3880773"/>
          </a:xfrm>
        </p:spPr>
        <p:txBody>
          <a:bodyPr/>
          <a:lstStyle/>
          <a:p>
            <a:r>
              <a:rPr lang="en-US" dirty="0"/>
              <a:t>Most common weathering tasks are:</a:t>
            </a:r>
          </a:p>
          <a:p>
            <a:pPr lvl="1"/>
            <a:r>
              <a:rPr lang="en-US" dirty="0"/>
              <a:t>Worn paint</a:t>
            </a:r>
          </a:p>
          <a:p>
            <a:pPr lvl="1"/>
            <a:r>
              <a:rPr lang="en-US" dirty="0"/>
              <a:t>Rust</a:t>
            </a:r>
          </a:p>
          <a:p>
            <a:pPr lvl="1"/>
            <a:r>
              <a:rPr lang="en-US" dirty="0"/>
              <a:t>Weathered wood</a:t>
            </a:r>
          </a:p>
          <a:p>
            <a:pPr lvl="1"/>
            <a:r>
              <a:rPr lang="en-US" dirty="0"/>
              <a:t>Flaking paint</a:t>
            </a:r>
          </a:p>
          <a:p>
            <a:pPr lvl="1"/>
            <a:r>
              <a:rPr lang="en-US" dirty="0"/>
              <a:t>Aging blocks and cables</a:t>
            </a:r>
          </a:p>
          <a:p>
            <a:r>
              <a:rPr lang="en-US" dirty="0"/>
              <a:t>Dents, broken windows, missing or broken parts and other affects of aging can be encountered too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5" name="Picture 12" descr="Pirates Age VOL.2 - Ship Props (Nanite+ Low Poly) in Props - UE Marketplace">
            <a:extLst>
              <a:ext uri="{FF2B5EF4-FFF2-40B4-BE49-F238E27FC236}">
                <a16:creationId xmlns:a16="http://schemas.microsoft.com/office/drawing/2014/main" id="{939C555A-A7EE-2DD2-F4A5-50D53A2D6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4236" y="4244765"/>
            <a:ext cx="3152109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442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567" y="1154750"/>
            <a:ext cx="6347713" cy="3880773"/>
          </a:xfrm>
        </p:spPr>
        <p:txBody>
          <a:bodyPr/>
          <a:lstStyle/>
          <a:p>
            <a:r>
              <a:rPr lang="en-US" dirty="0"/>
              <a:t>Colored paint, stains and powders are useful for many weathering effects</a:t>
            </a:r>
          </a:p>
          <a:p>
            <a:r>
              <a:rPr lang="en-US" dirty="0"/>
              <a:t>Common colors for:</a:t>
            </a:r>
          </a:p>
          <a:p>
            <a:pPr lvl="1"/>
            <a:r>
              <a:rPr lang="en-US" dirty="0"/>
              <a:t>Rust: barn red to orange</a:t>
            </a:r>
          </a:p>
          <a:p>
            <a:pPr lvl="1"/>
            <a:r>
              <a:rPr lang="en-US" dirty="0"/>
              <a:t>Dirt: black to brown</a:t>
            </a:r>
          </a:p>
          <a:p>
            <a:pPr lvl="1"/>
            <a:r>
              <a:rPr lang="en-US" dirty="0"/>
              <a:t>Grease: black</a:t>
            </a:r>
          </a:p>
          <a:p>
            <a:pPr lvl="1"/>
            <a:r>
              <a:rPr lang="en-US" dirty="0"/>
              <a:t>Copper: Red-0range to turquois</a:t>
            </a:r>
          </a:p>
          <a:p>
            <a:pPr lvl="1"/>
            <a:r>
              <a:rPr lang="en-US" dirty="0"/>
              <a:t>Bare steel: Varied light gray </a:t>
            </a:r>
          </a:p>
          <a:p>
            <a:r>
              <a:rPr lang="en-US" dirty="0"/>
              <a:t>Highlights/Emphasis can be achieved                         with thinned black or dark brown wash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pic>
        <p:nvPicPr>
          <p:cNvPr id="5" name="Picture 12" descr="Pirates Age VOL.2 - Ship Props (Nanite+ Low Poly) in Props - UE Marketplace">
            <a:extLst>
              <a:ext uri="{FF2B5EF4-FFF2-40B4-BE49-F238E27FC236}">
                <a16:creationId xmlns:a16="http://schemas.microsoft.com/office/drawing/2014/main" id="{5A712F81-097A-1E73-0823-CA4E1A7E5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4236" y="4244765"/>
            <a:ext cx="3152109" cy="2394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26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88395-F720-B19F-9C50-77D18E42D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19229"/>
            <a:ext cx="6347713" cy="59740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Techniques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0C961-0771-749D-2540-506688A1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572" y="783313"/>
            <a:ext cx="3263842" cy="388077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Colored base coat acts as primer and enhances look of rust</a:t>
            </a:r>
          </a:p>
          <a:p>
            <a:r>
              <a:rPr lang="en-US" dirty="0"/>
              <a:t>Combining brown, dark red, orange and black in patches simulates rust</a:t>
            </a:r>
          </a:p>
          <a:p>
            <a:r>
              <a:rPr lang="en-US" dirty="0"/>
              <a:t>Add turquois, evergreen green and blue for corrosion</a:t>
            </a:r>
          </a:p>
        </p:txBody>
      </p:sp>
      <p:pic>
        <p:nvPicPr>
          <p:cNvPr id="4" name="Picture 3" descr="A blue and yellow shield with a ship and a fan&#10;&#10;Description automatically generated">
            <a:extLst>
              <a:ext uri="{FF2B5EF4-FFF2-40B4-BE49-F238E27FC236}">
                <a16:creationId xmlns:a16="http://schemas.microsoft.com/office/drawing/2014/main" id="{1A0BA310-CE04-F557-F395-970FF6BED36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831" y="78030"/>
            <a:ext cx="1579029" cy="190946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31ADCD40-6FED-45E1-F2B6-122D20DE851F}"/>
              </a:ext>
            </a:extLst>
          </p:cNvPr>
          <p:cNvGrpSpPr/>
          <p:nvPr/>
        </p:nvGrpSpPr>
        <p:grpSpPr>
          <a:xfrm>
            <a:off x="6694438" y="3085678"/>
            <a:ext cx="2326731" cy="3681216"/>
            <a:chOff x="-2894265" y="3481372"/>
            <a:chExt cx="2326731" cy="3681216"/>
          </a:xfrm>
        </p:grpSpPr>
        <p:pic>
          <p:nvPicPr>
            <p:cNvPr id="5" name="Content Placeholder 20" descr="A small grey object on a surface&#10;&#10;Description automatically generated">
              <a:extLst>
                <a:ext uri="{FF2B5EF4-FFF2-40B4-BE49-F238E27FC236}">
                  <a16:creationId xmlns:a16="http://schemas.microsoft.com/office/drawing/2014/main" id="{A1B20335-0B05-99C9-5E36-EF842B04E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1039" t="11415" r="34074" b="20454"/>
            <a:stretch/>
          </p:blipFill>
          <p:spPr>
            <a:xfrm flipH="1">
              <a:off x="-2894265" y="3481372"/>
              <a:ext cx="2326730" cy="1873616"/>
            </a:xfrm>
            <a:prstGeom prst="rect">
              <a:avLst/>
            </a:prstGeom>
          </p:spPr>
        </p:pic>
        <p:pic>
          <p:nvPicPr>
            <p:cNvPr id="6" name="Picture 5" descr="A small black object on a wood surface&#10;&#10;Description automatically generated">
              <a:extLst>
                <a:ext uri="{FF2B5EF4-FFF2-40B4-BE49-F238E27FC236}">
                  <a16:creationId xmlns:a16="http://schemas.microsoft.com/office/drawing/2014/main" id="{AD65D5A7-4D2E-6364-F4FB-605A709D0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982" t="7921" r="27646" b="48331"/>
            <a:stretch/>
          </p:blipFill>
          <p:spPr>
            <a:xfrm>
              <a:off x="-2894265" y="5330567"/>
              <a:ext cx="2326731" cy="1832021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0A2C5B6-7044-E950-FC95-79896B93FF5B}"/>
              </a:ext>
            </a:extLst>
          </p:cNvPr>
          <p:cNvGrpSpPr/>
          <p:nvPr/>
        </p:nvGrpSpPr>
        <p:grpSpPr>
          <a:xfrm>
            <a:off x="3617409" y="528971"/>
            <a:ext cx="3388631" cy="3447924"/>
            <a:chOff x="-1071014" y="2848162"/>
            <a:chExt cx="3388631" cy="3447924"/>
          </a:xfrm>
        </p:grpSpPr>
        <p:pic>
          <p:nvPicPr>
            <p:cNvPr id="15" name="Picture 14" descr="A metal object on a table&#10;&#10;Description automatically generated">
              <a:extLst>
                <a:ext uri="{FF2B5EF4-FFF2-40B4-BE49-F238E27FC236}">
                  <a16:creationId xmlns:a16="http://schemas.microsoft.com/office/drawing/2014/main" id="{86A9CD1C-B623-71C1-B545-C2010D64DD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82" t="12120" r="982" b="19323"/>
            <a:stretch/>
          </p:blipFill>
          <p:spPr>
            <a:xfrm>
              <a:off x="-1071014" y="4572124"/>
              <a:ext cx="3388631" cy="1723962"/>
            </a:xfrm>
            <a:prstGeom prst="rect">
              <a:avLst/>
            </a:prstGeom>
          </p:spPr>
        </p:pic>
        <p:pic>
          <p:nvPicPr>
            <p:cNvPr id="16" name="Picture 15" descr="A metal object on a wood surface&#10;&#10;Description automatically generated">
              <a:extLst>
                <a:ext uri="{FF2B5EF4-FFF2-40B4-BE49-F238E27FC236}">
                  <a16:creationId xmlns:a16="http://schemas.microsoft.com/office/drawing/2014/main" id="{FE50AA36-18A1-6430-B6D0-B7E642177D6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1265" t="30885"/>
            <a:stretch/>
          </p:blipFill>
          <p:spPr>
            <a:xfrm>
              <a:off x="-1033024" y="2848162"/>
              <a:ext cx="3350641" cy="1723962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F944BB-CCA3-C755-C0AF-F27DBAA41CF7}"/>
              </a:ext>
            </a:extLst>
          </p:cNvPr>
          <p:cNvGrpSpPr/>
          <p:nvPr/>
        </p:nvGrpSpPr>
        <p:grpSpPr>
          <a:xfrm>
            <a:off x="262193" y="4134300"/>
            <a:ext cx="5495134" cy="2505456"/>
            <a:chOff x="-2610877" y="825667"/>
            <a:chExt cx="5495134" cy="2505456"/>
          </a:xfrm>
        </p:grpSpPr>
        <p:pic>
          <p:nvPicPr>
            <p:cNvPr id="17" name="Picture 16" descr="A close-up of a chain&#10;&#10;Description automatically generated">
              <a:extLst>
                <a:ext uri="{FF2B5EF4-FFF2-40B4-BE49-F238E27FC236}">
                  <a16:creationId xmlns:a16="http://schemas.microsoft.com/office/drawing/2014/main" id="{1B1B95D4-3D67-7D53-D969-1BA3DD80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10877" y="825667"/>
              <a:ext cx="3930391" cy="2505456"/>
            </a:xfrm>
            <a:prstGeom prst="rect">
              <a:avLst/>
            </a:prstGeom>
          </p:spPr>
        </p:pic>
        <p:pic>
          <p:nvPicPr>
            <p:cNvPr id="18" name="Picture 17" descr="A close-up of a chain&#10;&#10;Description automatically generated">
              <a:extLst>
                <a:ext uri="{FF2B5EF4-FFF2-40B4-BE49-F238E27FC236}">
                  <a16:creationId xmlns:a16="http://schemas.microsoft.com/office/drawing/2014/main" id="{6A0FE176-277A-8279-A019-36B1AE0FB9D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37" y="825667"/>
              <a:ext cx="2882520" cy="25054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077546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395</TotalTime>
  <Words>638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Realism in Modeling</vt:lpstr>
      <vt:lpstr>Introduction</vt:lpstr>
      <vt:lpstr>Time, as a Creator</vt:lpstr>
      <vt:lpstr>Differences in Aging</vt:lpstr>
      <vt:lpstr>Use of Real-life Examples</vt:lpstr>
      <vt:lpstr>Planning</vt:lpstr>
      <vt:lpstr>Techniques</vt:lpstr>
      <vt:lpstr>Techniques</vt:lpstr>
      <vt:lpstr>Techniques</vt:lpstr>
      <vt:lpstr>Techniques</vt:lpstr>
      <vt:lpstr>Techniques</vt:lpstr>
      <vt:lpstr>Techniques</vt:lpstr>
      <vt:lpstr>Supplies</vt:lpstr>
      <vt:lpstr>All Stop.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john boeck</dc:creator>
  <cp:lastModifiedBy>john boeck</cp:lastModifiedBy>
  <cp:revision>2</cp:revision>
  <dcterms:created xsi:type="dcterms:W3CDTF">2024-10-03T16:33:44Z</dcterms:created>
  <dcterms:modified xsi:type="dcterms:W3CDTF">2024-10-19T04:51:20Z</dcterms:modified>
</cp:coreProperties>
</file>